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image" Target="../media/image-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5" y="774371"/>
            <a:ext cx="1428750" cy="142875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761827" y="2488871"/>
            <a:ext cx="5620317" cy="565779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405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De la Idea a la Acción</a:t>
            </a:r>
            <a:endParaRPr lang="en-US" sz="4050" dirty="0"/>
          </a:p>
        </p:txBody>
      </p:sp>
      <p:sp>
        <p:nvSpPr>
          <p:cNvPr id="5" name="Shape 1"/>
          <p:cNvSpPr/>
          <p:nvPr/>
        </p:nvSpPr>
        <p:spPr>
          <a:xfrm>
            <a:off x="4214813" y="3340401"/>
            <a:ext cx="714375" cy="28575"/>
          </a:xfrm>
          <a:prstGeom prst="rect">
            <a:avLst/>
          </a:prstGeom>
          <a:solidFill>
            <a:srgbClr val="D4AF37"/>
          </a:solidFill>
          <a:ln/>
        </p:spPr>
      </p:sp>
      <p:sp>
        <p:nvSpPr>
          <p:cNvPr id="6" name="Text 2"/>
          <p:cNvSpPr/>
          <p:nvPr/>
        </p:nvSpPr>
        <p:spPr>
          <a:xfrm>
            <a:off x="2580177" y="3511851"/>
            <a:ext cx="3983645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025" b="1" dirty="0">
                <a:solidFill>
                  <a:srgbClr val="D4AF3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El Primer Mapa para tu Negocio</a:t>
            </a:r>
            <a:endParaRPr lang="en-US" sz="2025" dirty="0"/>
          </a:p>
        </p:txBody>
      </p:sp>
      <p:sp>
        <p:nvSpPr>
          <p:cNvPr id="7" name="Text 3"/>
          <p:cNvSpPr/>
          <p:nvPr/>
        </p:nvSpPr>
        <p:spPr>
          <a:xfrm>
            <a:off x="2500536" y="4111926"/>
            <a:ext cx="4142929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350" dirty="0">
                <a:solidFill>
                  <a:srgbClr val="FFFFFF">
                    <a:alpha val="80000"/>
                  </a:srgbClr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Un taller del Campamento Base de DE CERO A CIEN</a:t>
            </a:r>
            <a:endParaRPr lang="en-US" sz="13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2606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6219" y="428625"/>
            <a:ext cx="1071563" cy="1071563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3262461" y="1714500"/>
            <a:ext cx="2619077" cy="5143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70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¡Felicitaciones!</a:t>
            </a:r>
            <a:endParaRPr lang="en-US" sz="2700" dirty="0"/>
          </a:p>
        </p:txBody>
      </p:sp>
      <p:sp>
        <p:nvSpPr>
          <p:cNvPr id="5" name="Text 1"/>
          <p:cNvSpPr/>
          <p:nvPr/>
        </p:nvSpPr>
        <p:spPr>
          <a:xfrm>
            <a:off x="3412648" y="2300288"/>
            <a:ext cx="2318705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D4AF3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Has iniciado el viaje.</a:t>
            </a:r>
            <a:endParaRPr lang="en-US" sz="1800" dirty="0"/>
          </a:p>
        </p:txBody>
      </p:sp>
      <p:sp>
        <p:nvSpPr>
          <p:cNvPr id="6" name="Shape 2"/>
          <p:cNvSpPr/>
          <p:nvPr/>
        </p:nvSpPr>
        <p:spPr>
          <a:xfrm>
            <a:off x="4214813" y="3000375"/>
            <a:ext cx="714375" cy="28575"/>
          </a:xfrm>
          <a:prstGeom prst="rect">
            <a:avLst/>
          </a:prstGeom>
          <a:solidFill>
            <a:srgbClr val="D4AF37"/>
          </a:solidFill>
          <a:ln/>
        </p:spPr>
      </p:sp>
      <p:sp>
        <p:nvSpPr>
          <p:cNvPr id="7" name="Text 3"/>
          <p:cNvSpPr/>
          <p:nvPr/>
        </p:nvSpPr>
        <p:spPr>
          <a:xfrm>
            <a:off x="2071688" y="3171825"/>
            <a:ext cx="5000625" cy="50290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238" dirty="0">
                <a:solidFill>
                  <a:srgbClr val="FFFFFF">
                    <a:alpha val="90000"/>
                  </a:srgbClr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Ya no estás en la oscuridad. Has dado el primer paso de un estratega.</a:t>
            </a:r>
            <a:endParaRPr lang="en-US" sz="1238" dirty="0"/>
          </a:p>
        </p:txBody>
      </p:sp>
      <p:sp>
        <p:nvSpPr>
          <p:cNvPr id="8" name="Text 4"/>
          <p:cNvSpPr/>
          <p:nvPr/>
        </p:nvSpPr>
        <p:spPr>
          <a:xfrm>
            <a:off x="3410638" y="3889046"/>
            <a:ext cx="2322695" cy="30003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575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¿Listo para el segundo?</a:t>
            </a:r>
            <a:endParaRPr lang="en-US" sz="1575" dirty="0"/>
          </a:p>
        </p:txBody>
      </p:sp>
      <p:sp>
        <p:nvSpPr>
          <p:cNvPr id="9" name="Text 5"/>
          <p:cNvSpPr/>
          <p:nvPr/>
        </p:nvSpPr>
        <p:spPr>
          <a:xfrm>
            <a:off x="2077855" y="4412326"/>
            <a:ext cx="3194707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46" dirty="0">
                <a:solidFill>
                  <a:srgbClr val="FFFFFF">
                    <a:alpha val="80000"/>
                  </a:srgbClr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Explora más herramientas gratuitas en nuestra </a:t>
            </a:r>
            <a:endParaRPr lang="en-US" sz="1046" dirty="0"/>
          </a:p>
        </p:txBody>
      </p:sp>
      <p:sp>
        <p:nvSpPr>
          <p:cNvPr id="10" name="Text 6"/>
          <p:cNvSpPr/>
          <p:nvPr/>
        </p:nvSpPr>
        <p:spPr>
          <a:xfrm>
            <a:off x="5272562" y="4412326"/>
            <a:ext cx="487087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46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Vitrina</a:t>
            </a:r>
            <a:endParaRPr lang="en-US" sz="1046" dirty="0"/>
          </a:p>
        </p:txBody>
      </p:sp>
      <p:sp>
        <p:nvSpPr>
          <p:cNvPr id="11" name="Text 7"/>
          <p:cNvSpPr/>
          <p:nvPr/>
        </p:nvSpPr>
        <p:spPr>
          <a:xfrm>
            <a:off x="5759648" y="4412326"/>
            <a:ext cx="704524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46" dirty="0">
                <a:solidFill>
                  <a:srgbClr val="FFFFFF">
                    <a:alpha val="80000"/>
                  </a:srgbClr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o únete a </a:t>
            </a:r>
            <a:endParaRPr lang="en-US" sz="1046" dirty="0"/>
          </a:p>
        </p:txBody>
      </p:sp>
      <p:sp>
        <p:nvSpPr>
          <p:cNvPr id="12" name="Text 8"/>
          <p:cNvSpPr/>
          <p:nvPr/>
        </p:nvSpPr>
        <p:spPr>
          <a:xfrm>
            <a:off x="6464173" y="4412326"/>
            <a:ext cx="60194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46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DE CERO </a:t>
            </a:r>
            <a:endParaRPr lang="en-US" sz="1046" dirty="0"/>
          </a:p>
        </p:txBody>
      </p:sp>
      <p:sp>
        <p:nvSpPr>
          <p:cNvPr id="13" name="Text 9"/>
          <p:cNvSpPr/>
          <p:nvPr/>
        </p:nvSpPr>
        <p:spPr>
          <a:xfrm>
            <a:off x="2081399" y="4626639"/>
            <a:ext cx="478492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46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 CIEN</a:t>
            </a:r>
            <a:endParaRPr lang="en-US" sz="1046" dirty="0"/>
          </a:p>
        </p:txBody>
      </p:sp>
      <p:sp>
        <p:nvSpPr>
          <p:cNvPr id="14" name="Text 10"/>
          <p:cNvSpPr/>
          <p:nvPr/>
        </p:nvSpPr>
        <p:spPr>
          <a:xfrm>
            <a:off x="2559890" y="4626639"/>
            <a:ext cx="4502711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46" dirty="0">
                <a:solidFill>
                  <a:srgbClr val="FFFFFF">
                    <a:alpha val="80000"/>
                  </a:srgbClr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para obtener el sistema completo que te guiará en todo el camino. </a:t>
            </a:r>
            <a:endParaRPr lang="en-US" sz="104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8625" y="428625"/>
            <a:ext cx="828675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025" b="1" dirty="0">
                <a:solidFill>
                  <a:srgbClr val="1D2B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¿Para qué estoy aquí?</a:t>
            </a:r>
            <a:endParaRPr lang="en-US" sz="2025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300163"/>
            <a:ext cx="171450" cy="17145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07231" y="1243013"/>
            <a:ext cx="3721894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Este taller no es para crear una corporación de la noche a la mañana. </a:t>
            </a:r>
            <a:endParaRPr lang="en-US" sz="1046" dirty="0"/>
          </a:p>
        </p:txBody>
      </p:sp>
      <p:pic>
        <p:nvPicPr>
          <p:cNvPr id="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871663"/>
            <a:ext cx="171450" cy="171450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707231" y="1823442"/>
            <a:ext cx="790696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Es para dar </a:t>
            </a:r>
            <a:endParaRPr lang="en-US" sz="1046" dirty="0"/>
          </a:p>
        </p:txBody>
      </p:sp>
      <p:sp>
        <p:nvSpPr>
          <p:cNvPr id="8" name="Text 3"/>
          <p:cNvSpPr/>
          <p:nvPr/>
        </p:nvSpPr>
        <p:spPr>
          <a:xfrm>
            <a:off x="1497927" y="1823442"/>
            <a:ext cx="1701943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b="1" dirty="0">
                <a:solidFill>
                  <a:srgbClr val="1D2B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el primer paso correcto.</a:t>
            </a:r>
            <a:endParaRPr lang="en-US" sz="1046" dirty="0"/>
          </a:p>
        </p:txBody>
      </p:sp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5" y="2286000"/>
            <a:ext cx="171450" cy="17145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707231" y="2228850"/>
            <a:ext cx="3721894" cy="6429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Aprenderás POR QUÉ ordenar tu negocio es la clave para que tu esfuerzo se transforme en un ingreso más estable. </a:t>
            </a:r>
            <a:endParaRPr lang="en-US" sz="1046" dirty="0"/>
          </a:p>
        </p:txBody>
      </p:sp>
      <p:pic>
        <p:nvPicPr>
          <p:cNvPr id="11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5" y="3071813"/>
            <a:ext cx="171450" cy="171450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707231" y="3023592"/>
            <a:ext cx="3587167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Te llevarás una herramienta práctica que puedes usar </a:t>
            </a:r>
            <a:endParaRPr lang="en-US" sz="1046" dirty="0"/>
          </a:p>
        </p:txBody>
      </p:sp>
      <p:sp>
        <p:nvSpPr>
          <p:cNvPr id="13" name="Text 6"/>
          <p:cNvSpPr/>
          <p:nvPr/>
        </p:nvSpPr>
        <p:spPr>
          <a:xfrm>
            <a:off x="707231" y="3237905"/>
            <a:ext cx="900419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b="1" dirty="0">
                <a:solidFill>
                  <a:srgbClr val="1D2B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HOY MISMO.</a:t>
            </a:r>
            <a:endParaRPr lang="en-US" sz="1046" dirty="0"/>
          </a:p>
        </p:txBody>
      </p:sp>
      <p:pic>
        <p:nvPicPr>
          <p:cNvPr id="14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9188" y="1550194"/>
            <a:ext cx="3571875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28637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8625" y="428625"/>
            <a:ext cx="828675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025" b="1" dirty="0">
                <a:solidFill>
                  <a:srgbClr val="1D2B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El Círculo Vicioso de la Informalidad</a:t>
            </a:r>
            <a:endParaRPr lang="en-US" sz="2025" dirty="0"/>
          </a:p>
        </p:txBody>
      </p:sp>
      <p:sp>
        <p:nvSpPr>
          <p:cNvPr id="4" name="Text 1"/>
          <p:cNvSpPr/>
          <p:nvPr/>
        </p:nvSpPr>
        <p:spPr>
          <a:xfrm>
            <a:off x="2087594" y="967978"/>
            <a:ext cx="3785797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350" dirty="0">
                <a:solidFill>
                  <a:srgbClr val="66666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¿Sientes que trabajas mucho pero no avanzas? </a:t>
            </a:r>
            <a:endParaRPr lang="en-US" sz="1350" dirty="0"/>
          </a:p>
        </p:txBody>
      </p:sp>
      <p:sp>
        <p:nvSpPr>
          <p:cNvPr id="5" name="Text 2"/>
          <p:cNvSpPr/>
          <p:nvPr/>
        </p:nvSpPr>
        <p:spPr>
          <a:xfrm>
            <a:off x="5873390" y="967978"/>
            <a:ext cx="1183016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350" b="1" dirty="0">
                <a:solidFill>
                  <a:srgbClr val="1D2B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No estás solo.</a:t>
            </a:r>
            <a:endParaRPr lang="en-US" sz="1350" dirty="0"/>
          </a:p>
        </p:txBody>
      </p:sp>
      <p:sp>
        <p:nvSpPr>
          <p:cNvPr id="6" name="Text 3"/>
          <p:cNvSpPr/>
          <p:nvPr/>
        </p:nvSpPr>
        <p:spPr>
          <a:xfrm>
            <a:off x="2036276" y="2203847"/>
            <a:ext cx="785199" cy="45005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2363" b="1" dirty="0">
                <a:solidFill>
                  <a:srgbClr val="1D2B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&gt;58%</a:t>
            </a:r>
            <a:endParaRPr lang="en-US" sz="2363" dirty="0"/>
          </a:p>
        </p:txBody>
      </p:sp>
      <p:sp>
        <p:nvSpPr>
          <p:cNvPr id="7" name="Text 4"/>
          <p:cNvSpPr/>
          <p:nvPr/>
        </p:nvSpPr>
        <p:spPr>
          <a:xfrm>
            <a:off x="642938" y="3286125"/>
            <a:ext cx="3571875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Más del 58% de los microemprendedores opera en la informalidad.</a:t>
            </a:r>
            <a:endParaRPr lang="en-US" sz="1046" dirty="0"/>
          </a:p>
        </p:txBody>
      </p:sp>
      <p:sp>
        <p:nvSpPr>
          <p:cNvPr id="8" name="Shape 5"/>
          <p:cNvSpPr/>
          <p:nvPr/>
        </p:nvSpPr>
        <p:spPr>
          <a:xfrm>
            <a:off x="428625" y="3929063"/>
            <a:ext cx="4000500" cy="928688"/>
          </a:xfrm>
          <a:prstGeom prst="rect">
            <a:avLst/>
          </a:prstGeom>
          <a:solidFill>
            <a:srgbClr val="FFF0F0"/>
          </a:solidFill>
          <a:ln/>
        </p:spPr>
      </p:sp>
      <p:sp>
        <p:nvSpPr>
          <p:cNvPr id="9" name="Shape 6"/>
          <p:cNvSpPr/>
          <p:nvPr/>
        </p:nvSpPr>
        <p:spPr>
          <a:xfrm>
            <a:off x="428625" y="3929063"/>
            <a:ext cx="35719" cy="928688"/>
          </a:xfrm>
          <a:prstGeom prst="rect">
            <a:avLst/>
          </a:prstGeom>
          <a:solidFill>
            <a:srgbClr val="D4AF37"/>
          </a:solidFill>
          <a:ln/>
        </p:spPr>
      </p:sp>
      <p:sp>
        <p:nvSpPr>
          <p:cNvPr id="10" name="Text 7"/>
          <p:cNvSpPr/>
          <p:nvPr/>
        </p:nvSpPr>
        <p:spPr>
          <a:xfrm>
            <a:off x="571500" y="4071938"/>
            <a:ext cx="3714750" cy="6429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1D2B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Esto crea una trampa: sin formalidad no hay acceso a créditos ni a mejores clientes; y sin eso, es muy difícil crecer.</a:t>
            </a:r>
            <a:endParaRPr lang="en-US" sz="1046" dirty="0"/>
          </a:p>
        </p:txBody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88" y="2144576"/>
            <a:ext cx="3571875" cy="235450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8625" y="428625"/>
            <a:ext cx="828675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025" b="1" dirty="0">
                <a:solidFill>
                  <a:srgbClr val="1D2B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Formalizar no es un trámite,</a:t>
            </a:r>
            <a:endParaRPr lang="en-US" sz="2025" dirty="0"/>
          </a:p>
        </p:txBody>
      </p:sp>
      <p:sp>
        <p:nvSpPr>
          <p:cNvPr id="4" name="Text 1"/>
          <p:cNvSpPr/>
          <p:nvPr/>
        </p:nvSpPr>
        <p:spPr>
          <a:xfrm>
            <a:off x="428625" y="885825"/>
            <a:ext cx="828675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D4AF3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es una llave.</a:t>
            </a:r>
            <a:endParaRPr lang="en-US" sz="1800" dirty="0"/>
          </a:p>
        </p:txBody>
      </p:sp>
      <p:sp>
        <p:nvSpPr>
          <p:cNvPr id="5" name="Shape 2"/>
          <p:cNvSpPr/>
          <p:nvPr/>
        </p:nvSpPr>
        <p:spPr>
          <a:xfrm>
            <a:off x="428625" y="1728788"/>
            <a:ext cx="1928813" cy="1331584"/>
          </a:xfrm>
          <a:prstGeom prst="rect">
            <a:avLst/>
          </a:prstGeom>
          <a:solidFill>
            <a:srgbClr val="F8F9FA"/>
          </a:solidFill>
          <a:ln/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914525"/>
            <a:ext cx="171450" cy="17145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850106" y="1871663"/>
            <a:ext cx="1364456" cy="18001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42" b="1" dirty="0">
                <a:solidFill>
                  <a:srgbClr val="1D2B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Protege tu </a:t>
            </a:r>
            <a:endParaRPr lang="en-US" sz="942" dirty="0"/>
          </a:p>
        </p:txBody>
      </p:sp>
      <p:sp>
        <p:nvSpPr>
          <p:cNvPr id="8" name="Text 4"/>
          <p:cNvSpPr/>
          <p:nvPr/>
        </p:nvSpPr>
        <p:spPr>
          <a:xfrm>
            <a:off x="850106" y="2087398"/>
            <a:ext cx="1364456" cy="18001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42" b="1" dirty="0">
                <a:solidFill>
                  <a:srgbClr val="1D2B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patrimonio:</a:t>
            </a:r>
            <a:endParaRPr lang="en-US" sz="942" dirty="0"/>
          </a:p>
        </p:txBody>
      </p:sp>
      <p:sp>
        <p:nvSpPr>
          <p:cNvPr id="9" name="Text 5"/>
          <p:cNvSpPr/>
          <p:nvPr/>
        </p:nvSpPr>
        <p:spPr>
          <a:xfrm>
            <a:off x="850106" y="2304920"/>
            <a:ext cx="1208466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4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Separa tus finanzas. </a:t>
            </a:r>
            <a:endParaRPr lang="en-US" sz="942" dirty="0"/>
          </a:p>
        </p:txBody>
      </p:sp>
      <p:sp>
        <p:nvSpPr>
          <p:cNvPr id="10" name="Text 6"/>
          <p:cNvSpPr/>
          <p:nvPr/>
        </p:nvSpPr>
        <p:spPr>
          <a:xfrm>
            <a:off x="850106" y="2484937"/>
            <a:ext cx="1303372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4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¡Tu casa y tus ahorros </a:t>
            </a:r>
            <a:endParaRPr lang="en-US" sz="942" dirty="0"/>
          </a:p>
        </p:txBody>
      </p:sp>
      <p:sp>
        <p:nvSpPr>
          <p:cNvPr id="11" name="Text 7"/>
          <p:cNvSpPr/>
          <p:nvPr/>
        </p:nvSpPr>
        <p:spPr>
          <a:xfrm>
            <a:off x="850106" y="2664954"/>
            <a:ext cx="1005427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4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estarán seguros! </a:t>
            </a:r>
            <a:endParaRPr lang="en-US" sz="942" dirty="0"/>
          </a:p>
        </p:txBody>
      </p:sp>
      <p:sp>
        <p:nvSpPr>
          <p:cNvPr id="12" name="Shape 8"/>
          <p:cNvSpPr/>
          <p:nvPr/>
        </p:nvSpPr>
        <p:spPr>
          <a:xfrm>
            <a:off x="2500313" y="1728788"/>
            <a:ext cx="1928813" cy="1331584"/>
          </a:xfrm>
          <a:prstGeom prst="rect">
            <a:avLst/>
          </a:prstGeom>
          <a:solidFill>
            <a:srgbClr val="F8F9FA"/>
          </a:solidFill>
          <a:ln/>
        </p:spPr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88" y="1914525"/>
            <a:ext cx="214313" cy="17145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2964656" y="1871663"/>
            <a:ext cx="1321594" cy="18001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42" b="1" dirty="0">
                <a:solidFill>
                  <a:srgbClr val="1D2B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Accede a nuevos </a:t>
            </a:r>
            <a:endParaRPr lang="en-US" sz="942" dirty="0"/>
          </a:p>
        </p:txBody>
      </p:sp>
      <p:sp>
        <p:nvSpPr>
          <p:cNvPr id="15" name="Text 10"/>
          <p:cNvSpPr/>
          <p:nvPr/>
        </p:nvSpPr>
        <p:spPr>
          <a:xfrm>
            <a:off x="2964656" y="2087398"/>
            <a:ext cx="1321594" cy="18001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42" b="1" dirty="0">
                <a:solidFill>
                  <a:srgbClr val="1D2B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clientes:</a:t>
            </a:r>
            <a:endParaRPr lang="en-US" sz="942" dirty="0"/>
          </a:p>
        </p:txBody>
      </p:sp>
      <p:sp>
        <p:nvSpPr>
          <p:cNvPr id="16" name="Text 11"/>
          <p:cNvSpPr/>
          <p:nvPr/>
        </p:nvSpPr>
        <p:spPr>
          <a:xfrm>
            <a:off x="2964656" y="2304920"/>
            <a:ext cx="1107421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4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Vende a empresas </a:t>
            </a:r>
            <a:endParaRPr lang="en-US" sz="942" dirty="0"/>
          </a:p>
        </p:txBody>
      </p:sp>
      <p:sp>
        <p:nvSpPr>
          <p:cNvPr id="17" name="Text 12"/>
          <p:cNvSpPr/>
          <p:nvPr/>
        </p:nvSpPr>
        <p:spPr>
          <a:xfrm>
            <a:off x="2964656" y="2484937"/>
            <a:ext cx="1046336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4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más grandes que </a:t>
            </a:r>
            <a:endParaRPr lang="en-US" sz="942" dirty="0"/>
          </a:p>
        </p:txBody>
      </p:sp>
      <p:sp>
        <p:nvSpPr>
          <p:cNvPr id="18" name="Text 13"/>
          <p:cNvSpPr/>
          <p:nvPr/>
        </p:nvSpPr>
        <p:spPr>
          <a:xfrm>
            <a:off x="2964656" y="2664954"/>
            <a:ext cx="958379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4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exigen facturas. </a:t>
            </a:r>
            <a:endParaRPr lang="en-US" sz="942" dirty="0"/>
          </a:p>
        </p:txBody>
      </p:sp>
      <p:sp>
        <p:nvSpPr>
          <p:cNvPr id="19" name="Shape 14"/>
          <p:cNvSpPr/>
          <p:nvPr/>
        </p:nvSpPr>
        <p:spPr>
          <a:xfrm>
            <a:off x="428625" y="3203246"/>
            <a:ext cx="1928813" cy="1511629"/>
          </a:xfrm>
          <a:prstGeom prst="rect">
            <a:avLst/>
          </a:prstGeom>
          <a:solidFill>
            <a:srgbClr val="F8F9FA"/>
          </a:solidFill>
          <a:ln/>
        </p:spPr>
      </p:sp>
      <p:pic>
        <p:nvPicPr>
          <p:cNvPr id="2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3388984"/>
            <a:ext cx="192881" cy="171450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871538" y="3346121"/>
            <a:ext cx="1343025" cy="18001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42" b="1" dirty="0">
                <a:solidFill>
                  <a:srgbClr val="1D2B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Obtén </a:t>
            </a:r>
            <a:endParaRPr lang="en-US" sz="942" dirty="0"/>
          </a:p>
        </p:txBody>
      </p:sp>
      <p:sp>
        <p:nvSpPr>
          <p:cNvPr id="22" name="Text 16"/>
          <p:cNvSpPr/>
          <p:nvPr/>
        </p:nvSpPr>
        <p:spPr>
          <a:xfrm>
            <a:off x="871538" y="3561857"/>
            <a:ext cx="1343025" cy="18001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42" b="1" dirty="0">
                <a:solidFill>
                  <a:srgbClr val="1D2B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financiamiento:</a:t>
            </a:r>
            <a:endParaRPr lang="en-US" sz="942" dirty="0"/>
          </a:p>
        </p:txBody>
      </p:sp>
      <p:sp>
        <p:nvSpPr>
          <p:cNvPr id="23" name="Text 17"/>
          <p:cNvSpPr/>
          <p:nvPr/>
        </p:nvSpPr>
        <p:spPr>
          <a:xfrm>
            <a:off x="871538" y="3779379"/>
            <a:ext cx="1256184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4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Accede a créditos y a </a:t>
            </a:r>
            <a:endParaRPr lang="en-US" sz="942" dirty="0"/>
          </a:p>
        </p:txBody>
      </p:sp>
      <p:sp>
        <p:nvSpPr>
          <p:cNvPr id="24" name="Text 18"/>
          <p:cNvSpPr/>
          <p:nvPr/>
        </p:nvSpPr>
        <p:spPr>
          <a:xfrm>
            <a:off x="871538" y="3959396"/>
            <a:ext cx="1080157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4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fondos del Estado </a:t>
            </a:r>
            <a:endParaRPr lang="en-US" sz="942" dirty="0"/>
          </a:p>
        </p:txBody>
      </p:sp>
      <p:sp>
        <p:nvSpPr>
          <p:cNvPr id="25" name="Text 19"/>
          <p:cNvSpPr/>
          <p:nvPr/>
        </p:nvSpPr>
        <p:spPr>
          <a:xfrm>
            <a:off x="871538" y="4139412"/>
            <a:ext cx="728579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4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como los de </a:t>
            </a:r>
            <a:endParaRPr lang="en-US" sz="942" dirty="0"/>
          </a:p>
        </p:txBody>
      </p:sp>
      <p:sp>
        <p:nvSpPr>
          <p:cNvPr id="26" name="Text 20"/>
          <p:cNvSpPr/>
          <p:nvPr/>
        </p:nvSpPr>
        <p:spPr>
          <a:xfrm>
            <a:off x="871538" y="4319429"/>
            <a:ext cx="656081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4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SERCOTEC. </a:t>
            </a:r>
            <a:endParaRPr lang="en-US" sz="942" dirty="0"/>
          </a:p>
        </p:txBody>
      </p:sp>
      <p:sp>
        <p:nvSpPr>
          <p:cNvPr id="27" name="Shape 21"/>
          <p:cNvSpPr/>
          <p:nvPr/>
        </p:nvSpPr>
        <p:spPr>
          <a:xfrm>
            <a:off x="2500313" y="3203246"/>
            <a:ext cx="1928813" cy="1511629"/>
          </a:xfrm>
          <a:prstGeom prst="rect">
            <a:avLst/>
          </a:prstGeom>
          <a:solidFill>
            <a:srgbClr val="F8F9FA"/>
          </a:solidFill>
          <a:ln/>
        </p:spPr>
      </p:sp>
      <p:pic>
        <p:nvPicPr>
          <p:cNvPr id="28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188" y="3388984"/>
            <a:ext cx="171450" cy="171450"/>
          </a:xfrm>
          <a:prstGeom prst="rect">
            <a:avLst/>
          </a:prstGeom>
        </p:spPr>
      </p:pic>
      <p:sp>
        <p:nvSpPr>
          <p:cNvPr id="29" name="Text 22"/>
          <p:cNvSpPr/>
          <p:nvPr/>
        </p:nvSpPr>
        <p:spPr>
          <a:xfrm>
            <a:off x="2921794" y="3346121"/>
            <a:ext cx="1364456" cy="18001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42" b="1" dirty="0">
                <a:solidFill>
                  <a:srgbClr val="1D2B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Proyecta confianza y </a:t>
            </a:r>
            <a:endParaRPr lang="en-US" sz="942" dirty="0"/>
          </a:p>
        </p:txBody>
      </p:sp>
      <p:sp>
        <p:nvSpPr>
          <p:cNvPr id="30" name="Text 23"/>
          <p:cNvSpPr/>
          <p:nvPr/>
        </p:nvSpPr>
        <p:spPr>
          <a:xfrm>
            <a:off x="2921794" y="3561857"/>
            <a:ext cx="1364456" cy="18001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42" b="1" dirty="0">
                <a:solidFill>
                  <a:srgbClr val="1D2B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seriedad.</a:t>
            </a:r>
            <a:endParaRPr lang="en-US" sz="942" dirty="0"/>
          </a:p>
        </p:txBody>
      </p:sp>
      <p:sp>
        <p:nvSpPr>
          <p:cNvPr id="31" name="Text 24"/>
          <p:cNvSpPr/>
          <p:nvPr/>
        </p:nvSpPr>
        <p:spPr>
          <a:xfrm>
            <a:off x="2921794" y="3779379"/>
            <a:ext cx="1262602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4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Mejora la percepción </a:t>
            </a:r>
            <a:endParaRPr lang="en-US" sz="942" dirty="0"/>
          </a:p>
        </p:txBody>
      </p:sp>
      <p:sp>
        <p:nvSpPr>
          <p:cNvPr id="32" name="Text 25"/>
          <p:cNvSpPr/>
          <p:nvPr/>
        </p:nvSpPr>
        <p:spPr>
          <a:xfrm>
            <a:off x="2921794" y="3959396"/>
            <a:ext cx="1045694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4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de tu marca en el </a:t>
            </a:r>
            <a:endParaRPr lang="en-US" sz="942" dirty="0"/>
          </a:p>
        </p:txBody>
      </p:sp>
      <p:sp>
        <p:nvSpPr>
          <p:cNvPr id="33" name="Text 26"/>
          <p:cNvSpPr/>
          <p:nvPr/>
        </p:nvSpPr>
        <p:spPr>
          <a:xfrm>
            <a:off x="2921794" y="4139412"/>
            <a:ext cx="568486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4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mercado. </a:t>
            </a:r>
            <a:endParaRPr lang="en-US" sz="942" dirty="0"/>
          </a:p>
        </p:txBody>
      </p:sp>
      <p:pic>
        <p:nvPicPr>
          <p:cNvPr id="34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9188" y="2030276"/>
            <a:ext cx="3571875" cy="23831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8625" y="428625"/>
            <a:ext cx="828675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025" b="1" dirty="0">
                <a:solidFill>
                  <a:srgbClr val="1D2B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Tres Ideas para Entenderlo Fácil</a:t>
            </a:r>
            <a:endParaRPr lang="en-US" sz="2025" dirty="0"/>
          </a:p>
        </p:txBody>
      </p:sp>
      <p:sp>
        <p:nvSpPr>
          <p:cNvPr id="4" name="Shape 1"/>
          <p:cNvSpPr/>
          <p:nvPr/>
        </p:nvSpPr>
        <p:spPr>
          <a:xfrm>
            <a:off x="428625" y="1510903"/>
            <a:ext cx="4143375" cy="895815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5" name="Shape 2"/>
          <p:cNvSpPr/>
          <p:nvPr/>
        </p:nvSpPr>
        <p:spPr>
          <a:xfrm>
            <a:off x="428625" y="1510903"/>
            <a:ext cx="35719" cy="895815"/>
          </a:xfrm>
          <a:prstGeom prst="rect">
            <a:avLst/>
          </a:prstGeom>
          <a:solidFill>
            <a:srgbClr val="D4AF37"/>
          </a:solidFill>
          <a:ln/>
        </p:spPr>
      </p:sp>
      <p:sp>
        <p:nvSpPr>
          <p:cNvPr id="6" name="Text 3"/>
          <p:cNvSpPr/>
          <p:nvPr/>
        </p:nvSpPr>
        <p:spPr>
          <a:xfrm>
            <a:off x="571500" y="1653778"/>
            <a:ext cx="3857625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b="1" dirty="0">
                <a:solidFill>
                  <a:srgbClr val="1D2B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1. ¿Persona o Empresa?:</a:t>
            </a:r>
            <a:endParaRPr lang="en-US" sz="1046" dirty="0"/>
          </a:p>
        </p:txBody>
      </p:sp>
      <p:sp>
        <p:nvSpPr>
          <p:cNvPr id="7" name="Text 4"/>
          <p:cNvSpPr/>
          <p:nvPr/>
        </p:nvSpPr>
        <p:spPr>
          <a:xfrm>
            <a:off x="571500" y="1903809"/>
            <a:ext cx="3857625" cy="36003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42" dirty="0">
                <a:solidFill>
                  <a:srgbClr val="66666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Descubre la diferencia y por qué crear una "empresa de un día" puede ser tu mejor aliado.</a:t>
            </a:r>
            <a:endParaRPr lang="en-US" sz="942" dirty="0"/>
          </a:p>
        </p:txBody>
      </p:sp>
      <p:sp>
        <p:nvSpPr>
          <p:cNvPr id="8" name="Shape 5"/>
          <p:cNvSpPr/>
          <p:nvPr/>
        </p:nvSpPr>
        <p:spPr>
          <a:xfrm>
            <a:off x="428625" y="2549593"/>
            <a:ext cx="4143375" cy="715798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9" name="Shape 6"/>
          <p:cNvSpPr/>
          <p:nvPr/>
        </p:nvSpPr>
        <p:spPr>
          <a:xfrm>
            <a:off x="428625" y="2549593"/>
            <a:ext cx="35719" cy="715798"/>
          </a:xfrm>
          <a:prstGeom prst="rect">
            <a:avLst/>
          </a:prstGeom>
          <a:solidFill>
            <a:srgbClr val="D4AF37"/>
          </a:solidFill>
          <a:ln/>
        </p:spPr>
      </p:sp>
      <p:sp>
        <p:nvSpPr>
          <p:cNvPr id="10" name="Text 7"/>
          <p:cNvSpPr/>
          <p:nvPr/>
        </p:nvSpPr>
        <p:spPr>
          <a:xfrm>
            <a:off x="571500" y="2692468"/>
            <a:ext cx="3857625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b="1" dirty="0">
                <a:solidFill>
                  <a:srgbClr val="1D2B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2. Tu Bolsillo vs. el Bolsillo del Negocio:</a:t>
            </a:r>
            <a:endParaRPr lang="en-US" sz="1046" dirty="0"/>
          </a:p>
        </p:txBody>
      </p:sp>
      <p:sp>
        <p:nvSpPr>
          <p:cNvPr id="11" name="Text 8"/>
          <p:cNvSpPr/>
          <p:nvPr/>
        </p:nvSpPr>
        <p:spPr>
          <a:xfrm>
            <a:off x="571500" y="2942499"/>
            <a:ext cx="3857625" cy="18001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42" dirty="0">
                <a:solidFill>
                  <a:srgbClr val="66666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La regla de oro para no ahogarte en deudas.</a:t>
            </a:r>
            <a:endParaRPr lang="en-US" sz="942" dirty="0"/>
          </a:p>
        </p:txBody>
      </p:sp>
      <p:sp>
        <p:nvSpPr>
          <p:cNvPr id="12" name="Shape 9"/>
          <p:cNvSpPr/>
          <p:nvPr/>
        </p:nvSpPr>
        <p:spPr>
          <a:xfrm>
            <a:off x="428625" y="3408266"/>
            <a:ext cx="4143375" cy="895815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13" name="Shape 10"/>
          <p:cNvSpPr/>
          <p:nvPr/>
        </p:nvSpPr>
        <p:spPr>
          <a:xfrm>
            <a:off x="428625" y="3408266"/>
            <a:ext cx="35719" cy="895815"/>
          </a:xfrm>
          <a:prstGeom prst="rect">
            <a:avLst/>
          </a:prstGeom>
          <a:solidFill>
            <a:srgbClr val="D4AF37"/>
          </a:solidFill>
          <a:ln/>
        </p:spPr>
      </p:sp>
      <p:sp>
        <p:nvSpPr>
          <p:cNvPr id="14" name="Text 11"/>
          <p:cNvSpPr/>
          <p:nvPr/>
        </p:nvSpPr>
        <p:spPr>
          <a:xfrm>
            <a:off x="571500" y="3551141"/>
            <a:ext cx="3857625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b="1" dirty="0">
                <a:solidFill>
                  <a:srgbClr val="1D2B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3. ¿Qué son los Impuestos?:</a:t>
            </a:r>
            <a:endParaRPr lang="en-US" sz="1046" dirty="0"/>
          </a:p>
        </p:txBody>
      </p:sp>
      <p:sp>
        <p:nvSpPr>
          <p:cNvPr id="15" name="Text 12"/>
          <p:cNvSpPr/>
          <p:nvPr/>
        </p:nvSpPr>
        <p:spPr>
          <a:xfrm>
            <a:off x="571500" y="3801173"/>
            <a:ext cx="3857625" cy="36003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42" dirty="0">
                <a:solidFill>
                  <a:srgbClr val="66666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No son un castigo. Son el aporte para que el sistema funcione y mantengas tus cuentas en orden.</a:t>
            </a:r>
            <a:endParaRPr lang="en-US" sz="942" dirty="0"/>
          </a:p>
        </p:txBody>
      </p:sp>
      <p:pic>
        <p:nvPicPr>
          <p:cNvPr id="1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0" y="2085975"/>
            <a:ext cx="3571875" cy="17859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8625" y="428625"/>
            <a:ext cx="828675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025" b="1" dirty="0">
                <a:solidFill>
                  <a:srgbClr val="1D2B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Tu Primera Herramienta Práctica</a:t>
            </a:r>
            <a:endParaRPr lang="en-US" sz="2025" dirty="0"/>
          </a:p>
        </p:txBody>
      </p:sp>
      <p:sp>
        <p:nvSpPr>
          <p:cNvPr id="4" name="Text 1"/>
          <p:cNvSpPr/>
          <p:nvPr/>
        </p:nvSpPr>
        <p:spPr>
          <a:xfrm>
            <a:off x="732960" y="959048"/>
            <a:ext cx="4398904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350" dirty="0">
                <a:solidFill>
                  <a:srgbClr val="66666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Antes de cualquier trámite, el paso más importante es </a:t>
            </a:r>
            <a:endParaRPr lang="en-US" sz="1350" dirty="0"/>
          </a:p>
        </p:txBody>
      </p:sp>
      <p:sp>
        <p:nvSpPr>
          <p:cNvPr id="5" name="Text 2"/>
          <p:cNvSpPr/>
          <p:nvPr/>
        </p:nvSpPr>
        <p:spPr>
          <a:xfrm>
            <a:off x="5131864" y="959048"/>
            <a:ext cx="2087426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350" b="1" dirty="0">
                <a:solidFill>
                  <a:srgbClr val="1D2B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entender la rentabilidad</a:t>
            </a:r>
            <a:endParaRPr lang="en-US" sz="1350" dirty="0"/>
          </a:p>
        </p:txBody>
      </p:sp>
      <p:sp>
        <p:nvSpPr>
          <p:cNvPr id="6" name="Text 3"/>
          <p:cNvSpPr/>
          <p:nvPr/>
        </p:nvSpPr>
        <p:spPr>
          <a:xfrm>
            <a:off x="7219290" y="959048"/>
            <a:ext cx="1191751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350" dirty="0">
                <a:solidFill>
                  <a:srgbClr val="66666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de tu negocio.</a:t>
            </a:r>
            <a:endParaRPr lang="en-US" sz="1350" dirty="0"/>
          </a:p>
        </p:txBody>
      </p:sp>
      <p:sp>
        <p:nvSpPr>
          <p:cNvPr id="7" name="Shape 4"/>
          <p:cNvSpPr/>
          <p:nvPr/>
        </p:nvSpPr>
        <p:spPr>
          <a:xfrm>
            <a:off x="428625" y="2577443"/>
            <a:ext cx="4000500" cy="1471613"/>
          </a:xfrm>
          <a:prstGeom prst="rect">
            <a:avLst/>
          </a:prstGeom>
          <a:solidFill>
            <a:srgbClr val="FFFFFF"/>
          </a:solidFill>
          <a:ln w="496">
            <a:solidFill>
              <a:srgbClr val="D4AF37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42938" y="2809615"/>
            <a:ext cx="3571875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350" b="1" dirty="0">
                <a:solidFill>
                  <a:srgbClr val="1D2B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Descubre tu Punto de Equilibrio</a:t>
            </a:r>
            <a:endParaRPr lang="en-US" sz="1350" dirty="0"/>
          </a:p>
        </p:txBody>
      </p:sp>
      <p:sp>
        <p:nvSpPr>
          <p:cNvPr id="9" name="Text 6"/>
          <p:cNvSpPr/>
          <p:nvPr/>
        </p:nvSpPr>
        <p:spPr>
          <a:xfrm>
            <a:off x="642938" y="3173946"/>
            <a:ext cx="3571875" cy="6429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46" dirty="0">
                <a:solidFill>
                  <a:srgbClr val="66666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Te vamos a regalar una microherramienta para que sepas cuánto necesitas vender cada mes solo para cubrir tus costos.</a:t>
            </a:r>
            <a:endParaRPr lang="en-US" sz="1046" dirty="0"/>
          </a:p>
        </p:txBody>
      </p:sp>
      <p:pic>
        <p:nvPicPr>
          <p:cNvPr id="10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88" y="1813061"/>
            <a:ext cx="3571875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8625" y="428625"/>
            <a:ext cx="828675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025" b="1" dirty="0">
                <a:solidFill>
                  <a:srgbClr val="1D2B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La Historia de un Primer Paso</a:t>
            </a:r>
            <a:endParaRPr lang="en-US" sz="2025" dirty="0"/>
          </a:p>
        </p:txBody>
      </p:sp>
      <p:sp>
        <p:nvSpPr>
          <p:cNvPr id="4" name="Shape 1"/>
          <p:cNvSpPr/>
          <p:nvPr/>
        </p:nvSpPr>
        <p:spPr>
          <a:xfrm>
            <a:off x="428625" y="1964531"/>
            <a:ext cx="4000500" cy="2028825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5" name="Shape 2"/>
          <p:cNvSpPr/>
          <p:nvPr/>
        </p:nvSpPr>
        <p:spPr>
          <a:xfrm>
            <a:off x="428625" y="1964531"/>
            <a:ext cx="35719" cy="2028825"/>
          </a:xfrm>
          <a:prstGeom prst="rect">
            <a:avLst/>
          </a:prstGeom>
          <a:solidFill>
            <a:srgbClr val="D4AF37"/>
          </a:solidFill>
          <a:ln/>
        </p:spPr>
      </p:sp>
      <p:sp>
        <p:nvSpPr>
          <p:cNvPr id="6" name="Text 3"/>
          <p:cNvSpPr/>
          <p:nvPr/>
        </p:nvSpPr>
        <p:spPr>
          <a:xfrm>
            <a:off x="500063" y="2035969"/>
            <a:ext cx="174966" cy="64293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3375" dirty="0">
                <a:solidFill>
                  <a:srgbClr val="D4AF37">
                    <a:alpha val="20000"/>
                  </a:srgbClr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"</a:t>
            </a:r>
            <a:endParaRPr lang="en-US" sz="3375" dirty="0"/>
          </a:p>
        </p:txBody>
      </p:sp>
      <p:sp>
        <p:nvSpPr>
          <p:cNvPr id="7" name="Text 4"/>
          <p:cNvSpPr/>
          <p:nvPr/>
        </p:nvSpPr>
        <p:spPr>
          <a:xfrm>
            <a:off x="642938" y="2178844"/>
            <a:ext cx="3571875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i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Elena vendía pasteles en su barrio de manera informal. Sus costos se mezclaban con los de su casa y no sabía si ganaba o perdía dinero. Al usar la calculadora, descubrió que necesitaba vender 50 pasteles al mes para cubrir sus gastos. Se enfocó, se formalizó y hoy es la proveedora oficial de 3 cafeterías. El primer paso le abrió un nuevo mundo. </a:t>
            </a:r>
            <a:endParaRPr lang="en-US" sz="1046" dirty="0"/>
          </a:p>
        </p:txBody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88" y="1639491"/>
            <a:ext cx="3571875" cy="267890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8625" y="428625"/>
            <a:ext cx="828675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025" b="1" dirty="0">
                <a:solidFill>
                  <a:srgbClr val="1D2B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El Mapa para tu Territorio</a:t>
            </a:r>
            <a:endParaRPr lang="en-US" sz="2025" dirty="0"/>
          </a:p>
        </p:txBody>
      </p:sp>
      <p:sp>
        <p:nvSpPr>
          <p:cNvPr id="4" name="Text 1"/>
          <p:cNvSpPr/>
          <p:nvPr/>
        </p:nvSpPr>
        <p:spPr>
          <a:xfrm>
            <a:off x="428625" y="2228850"/>
            <a:ext cx="4000500" cy="857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46" dirty="0">
                <a:solidFill>
                  <a:srgbClr val="66666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Los principios que aprendiste son universales, pero los pasos exactos son locales. Hemos preparado una guía simple en PDF con el "paso a paso" para que inicies tu formalización. </a:t>
            </a:r>
            <a:endParaRPr lang="en-US" sz="1046" dirty="0"/>
          </a:p>
        </p:txBody>
      </p:sp>
      <p:sp>
        <p:nvSpPr>
          <p:cNvPr id="5" name="Shape 2"/>
          <p:cNvSpPr/>
          <p:nvPr/>
        </p:nvSpPr>
        <p:spPr>
          <a:xfrm>
            <a:off x="1217786" y="3300413"/>
            <a:ext cx="2422178" cy="428625"/>
          </a:xfrm>
          <a:prstGeom prst="rect">
            <a:avLst/>
          </a:prstGeom>
          <a:solidFill>
            <a:srgbClr val="D4AF37"/>
          </a:solidFill>
          <a:ln/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099" y="3443288"/>
            <a:ext cx="142875" cy="14287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646411" y="3407569"/>
            <a:ext cx="177924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b="1" dirty="0">
                <a:solidFill>
                  <a:srgbClr val="1D2B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¡Descárgala gratis ahora! </a:t>
            </a:r>
            <a:endParaRPr lang="en-US" sz="1046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88" y="1550194"/>
            <a:ext cx="3571875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8625" y="428625"/>
            <a:ext cx="828675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025" b="1" dirty="0">
                <a:solidFill>
                  <a:srgbClr val="1D2B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Tu Kit de Herramientas de Hoy</a:t>
            </a:r>
            <a:endParaRPr lang="en-US" sz="2025" dirty="0"/>
          </a:p>
        </p:txBody>
      </p:sp>
      <p:sp>
        <p:nvSpPr>
          <p:cNvPr id="4" name="Shape 1"/>
          <p:cNvSpPr/>
          <p:nvPr/>
        </p:nvSpPr>
        <p:spPr>
          <a:xfrm>
            <a:off x="428625" y="1834521"/>
            <a:ext cx="4000500" cy="428625"/>
          </a:xfrm>
          <a:prstGeom prst="rect">
            <a:avLst/>
          </a:prstGeom>
          <a:solidFill>
            <a:srgbClr val="F0F9F0"/>
          </a:solidFill>
          <a:ln/>
        </p:spPr>
      </p:sp>
      <p:sp>
        <p:nvSpPr>
          <p:cNvPr id="5" name="Shape 2"/>
          <p:cNvSpPr/>
          <p:nvPr/>
        </p:nvSpPr>
        <p:spPr>
          <a:xfrm>
            <a:off x="535781" y="1941677"/>
            <a:ext cx="214313" cy="214313"/>
          </a:xfrm>
          <a:prstGeom prst="ellipse">
            <a:avLst/>
          </a:prstGeom>
          <a:solidFill>
            <a:srgbClr val="D4AF37"/>
          </a:solidFill>
          <a:ln/>
        </p:spPr>
      </p:sp>
      <p:sp>
        <p:nvSpPr>
          <p:cNvPr id="6" name="Text 3"/>
          <p:cNvSpPr/>
          <p:nvPr/>
        </p:nvSpPr>
        <p:spPr>
          <a:xfrm>
            <a:off x="535781" y="1941677"/>
            <a:ext cx="214313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37" b="1" dirty="0">
                <a:solidFill>
                  <a:srgbClr val="1D2B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1</a:t>
            </a:r>
            <a:endParaRPr lang="en-US" sz="837" dirty="0"/>
          </a:p>
        </p:txBody>
      </p:sp>
      <p:sp>
        <p:nvSpPr>
          <p:cNvPr id="7" name="Text 4"/>
          <p:cNvSpPr/>
          <p:nvPr/>
        </p:nvSpPr>
        <p:spPr>
          <a:xfrm>
            <a:off x="857250" y="1943463"/>
            <a:ext cx="739406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42" b="1" dirty="0">
                <a:solidFill>
                  <a:srgbClr val="1D2B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Aprendiste:</a:t>
            </a:r>
            <a:endParaRPr lang="en-US" sz="942" dirty="0"/>
          </a:p>
        </p:txBody>
      </p:sp>
      <p:sp>
        <p:nvSpPr>
          <p:cNvPr id="8" name="Text 5"/>
          <p:cNvSpPr/>
          <p:nvPr/>
        </p:nvSpPr>
        <p:spPr>
          <a:xfrm>
            <a:off x="1596656" y="1943463"/>
            <a:ext cx="2539240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4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Por qué y para qué formalizar tu negocio. </a:t>
            </a:r>
            <a:endParaRPr lang="en-US" sz="942" dirty="0"/>
          </a:p>
        </p:txBody>
      </p:sp>
      <p:sp>
        <p:nvSpPr>
          <p:cNvPr id="9" name="Shape 6"/>
          <p:cNvSpPr/>
          <p:nvPr/>
        </p:nvSpPr>
        <p:spPr>
          <a:xfrm>
            <a:off x="428625" y="2370302"/>
            <a:ext cx="4000500" cy="574346"/>
          </a:xfrm>
          <a:prstGeom prst="rect">
            <a:avLst/>
          </a:prstGeom>
          <a:solidFill>
            <a:srgbClr val="F0F9F0"/>
          </a:solidFill>
          <a:ln/>
        </p:spPr>
      </p:sp>
      <p:sp>
        <p:nvSpPr>
          <p:cNvPr id="10" name="Shape 7"/>
          <p:cNvSpPr/>
          <p:nvPr/>
        </p:nvSpPr>
        <p:spPr>
          <a:xfrm>
            <a:off x="535781" y="2477458"/>
            <a:ext cx="214313" cy="214313"/>
          </a:xfrm>
          <a:prstGeom prst="ellipse">
            <a:avLst/>
          </a:prstGeom>
          <a:solidFill>
            <a:srgbClr val="D4AF37"/>
          </a:solidFill>
          <a:ln/>
        </p:spPr>
      </p:sp>
      <p:sp>
        <p:nvSpPr>
          <p:cNvPr id="11" name="Text 8"/>
          <p:cNvSpPr/>
          <p:nvPr/>
        </p:nvSpPr>
        <p:spPr>
          <a:xfrm>
            <a:off x="535781" y="2477458"/>
            <a:ext cx="214313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37" b="1" dirty="0">
                <a:solidFill>
                  <a:srgbClr val="1D2B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2</a:t>
            </a:r>
            <a:endParaRPr lang="en-US" sz="837" dirty="0"/>
          </a:p>
        </p:txBody>
      </p:sp>
      <p:sp>
        <p:nvSpPr>
          <p:cNvPr id="12" name="Text 9"/>
          <p:cNvSpPr/>
          <p:nvPr/>
        </p:nvSpPr>
        <p:spPr>
          <a:xfrm>
            <a:off x="857250" y="2479244"/>
            <a:ext cx="619162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42" b="1" dirty="0">
                <a:solidFill>
                  <a:srgbClr val="1D2B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Recibiste:</a:t>
            </a:r>
            <a:endParaRPr lang="en-US" sz="942" dirty="0"/>
          </a:p>
        </p:txBody>
      </p:sp>
      <p:sp>
        <p:nvSpPr>
          <p:cNvPr id="13" name="Text 10"/>
          <p:cNvSpPr/>
          <p:nvPr/>
        </p:nvSpPr>
        <p:spPr>
          <a:xfrm>
            <a:off x="1476412" y="2479244"/>
            <a:ext cx="2374376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4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Una microherramienta para calcular tu </a:t>
            </a:r>
            <a:endParaRPr lang="en-US" sz="942" dirty="0"/>
          </a:p>
        </p:txBody>
      </p:sp>
      <p:sp>
        <p:nvSpPr>
          <p:cNvPr id="14" name="Text 11"/>
          <p:cNvSpPr/>
          <p:nvPr/>
        </p:nvSpPr>
        <p:spPr>
          <a:xfrm>
            <a:off x="857250" y="2659261"/>
            <a:ext cx="764465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4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rentabilidad. </a:t>
            </a:r>
            <a:endParaRPr lang="en-US" sz="942" dirty="0"/>
          </a:p>
        </p:txBody>
      </p:sp>
      <p:sp>
        <p:nvSpPr>
          <p:cNvPr id="15" name="Shape 12"/>
          <p:cNvSpPr/>
          <p:nvPr/>
        </p:nvSpPr>
        <p:spPr>
          <a:xfrm>
            <a:off x="428625" y="3051804"/>
            <a:ext cx="4000500" cy="428625"/>
          </a:xfrm>
          <a:prstGeom prst="rect">
            <a:avLst/>
          </a:prstGeom>
          <a:solidFill>
            <a:srgbClr val="F0F9F0"/>
          </a:solidFill>
          <a:ln/>
        </p:spPr>
      </p:sp>
      <p:sp>
        <p:nvSpPr>
          <p:cNvPr id="16" name="Shape 13"/>
          <p:cNvSpPr/>
          <p:nvPr/>
        </p:nvSpPr>
        <p:spPr>
          <a:xfrm>
            <a:off x="535781" y="3158961"/>
            <a:ext cx="214313" cy="214313"/>
          </a:xfrm>
          <a:prstGeom prst="ellipse">
            <a:avLst/>
          </a:prstGeom>
          <a:solidFill>
            <a:srgbClr val="D4AF37"/>
          </a:solidFill>
          <a:ln/>
        </p:spPr>
      </p:sp>
      <p:sp>
        <p:nvSpPr>
          <p:cNvPr id="17" name="Text 14"/>
          <p:cNvSpPr/>
          <p:nvPr/>
        </p:nvSpPr>
        <p:spPr>
          <a:xfrm>
            <a:off x="535781" y="3158961"/>
            <a:ext cx="214313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37" b="1" dirty="0">
                <a:solidFill>
                  <a:srgbClr val="1D2B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3</a:t>
            </a:r>
            <a:endParaRPr lang="en-US" sz="837" dirty="0"/>
          </a:p>
        </p:txBody>
      </p:sp>
      <p:sp>
        <p:nvSpPr>
          <p:cNvPr id="18" name="Text 15"/>
          <p:cNvSpPr/>
          <p:nvPr/>
        </p:nvSpPr>
        <p:spPr>
          <a:xfrm>
            <a:off x="857250" y="3160747"/>
            <a:ext cx="848962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42" b="1" dirty="0">
                <a:solidFill>
                  <a:srgbClr val="1D2B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Te inspiraste:</a:t>
            </a:r>
            <a:endParaRPr lang="en-US" sz="942" dirty="0"/>
          </a:p>
        </p:txBody>
      </p:sp>
      <p:sp>
        <p:nvSpPr>
          <p:cNvPr id="19" name="Text 16"/>
          <p:cNvSpPr/>
          <p:nvPr/>
        </p:nvSpPr>
        <p:spPr>
          <a:xfrm>
            <a:off x="1706212" y="3160747"/>
            <a:ext cx="1482747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4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Con la historia de Elena. </a:t>
            </a:r>
            <a:endParaRPr lang="en-US" sz="942" dirty="0"/>
          </a:p>
        </p:txBody>
      </p:sp>
      <p:sp>
        <p:nvSpPr>
          <p:cNvPr id="20" name="Shape 17"/>
          <p:cNvSpPr/>
          <p:nvPr/>
        </p:nvSpPr>
        <p:spPr>
          <a:xfrm>
            <a:off x="428625" y="3587586"/>
            <a:ext cx="4000500" cy="428625"/>
          </a:xfrm>
          <a:prstGeom prst="rect">
            <a:avLst/>
          </a:prstGeom>
          <a:solidFill>
            <a:srgbClr val="F0F9F0"/>
          </a:solidFill>
          <a:ln/>
        </p:spPr>
      </p:sp>
      <p:sp>
        <p:nvSpPr>
          <p:cNvPr id="21" name="Shape 18"/>
          <p:cNvSpPr/>
          <p:nvPr/>
        </p:nvSpPr>
        <p:spPr>
          <a:xfrm>
            <a:off x="535781" y="3694742"/>
            <a:ext cx="214313" cy="214313"/>
          </a:xfrm>
          <a:prstGeom prst="ellipse">
            <a:avLst/>
          </a:prstGeom>
          <a:solidFill>
            <a:srgbClr val="D4AF37"/>
          </a:solidFill>
          <a:ln/>
        </p:spPr>
      </p:sp>
      <p:sp>
        <p:nvSpPr>
          <p:cNvPr id="22" name="Text 19"/>
          <p:cNvSpPr/>
          <p:nvPr/>
        </p:nvSpPr>
        <p:spPr>
          <a:xfrm>
            <a:off x="535781" y="3694742"/>
            <a:ext cx="214313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37" b="1" dirty="0">
                <a:solidFill>
                  <a:srgbClr val="1D2B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4</a:t>
            </a:r>
            <a:endParaRPr lang="en-US" sz="837" dirty="0"/>
          </a:p>
        </p:txBody>
      </p:sp>
      <p:sp>
        <p:nvSpPr>
          <p:cNvPr id="23" name="Text 20"/>
          <p:cNvSpPr/>
          <p:nvPr/>
        </p:nvSpPr>
        <p:spPr>
          <a:xfrm>
            <a:off x="857250" y="3696528"/>
            <a:ext cx="668806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42" b="1" dirty="0">
                <a:solidFill>
                  <a:srgbClr val="1D2B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Obtuviste:</a:t>
            </a:r>
            <a:endParaRPr lang="en-US" sz="942" dirty="0"/>
          </a:p>
        </p:txBody>
      </p:sp>
      <p:sp>
        <p:nvSpPr>
          <p:cNvPr id="24" name="Text 21"/>
          <p:cNvSpPr/>
          <p:nvPr/>
        </p:nvSpPr>
        <p:spPr>
          <a:xfrm>
            <a:off x="1526056" y="3696528"/>
            <a:ext cx="2049307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4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El mapa paso a paso para tu país. </a:t>
            </a:r>
            <a:endParaRPr lang="en-US" sz="942" dirty="0"/>
          </a:p>
        </p:txBody>
      </p:sp>
      <p:pic>
        <p:nvPicPr>
          <p:cNvPr id="2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88" y="1550194"/>
            <a:ext cx="3571875" cy="2857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2025-09-13T12:16:56Z</dcterms:created>
  <dcterms:modified xsi:type="dcterms:W3CDTF">2025-09-13T12:16:56Z</dcterms:modified>
</cp:coreProperties>
</file>